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8165-47A1-61F4-EF60-33E9561F3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2C2B0-2B80-3683-BADF-B2FB08A3F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C6DD2-F340-3BE7-3D58-BA8B484D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45404-3632-0049-BB4B-F3BAAA2C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FF6F4-3C7B-A6AF-DE8C-D8545F0F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33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C24D-2CBC-4F6E-5A4A-F9E213652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F6BCF-1019-7391-997A-70751C383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CE5A4-664E-8163-AA87-CF9C95D35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40333-03C2-A871-B7C6-8C1F3117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96207-E88C-B593-24DE-4977AEF1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0F0A8-4810-5CC2-A945-416F6921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52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E8FB-8FEC-7E42-A46A-A5C3594F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2DB4F-4A48-6B90-1593-381883B77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9AA0C-BF7D-E9F7-BB20-1580073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E3EF-C6BB-252B-1B7D-6CCC7270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D4BAA-6845-23C5-F868-1444E634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02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8FBBF-6A08-8644-3778-BCB934CA2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00E28-F3C8-1444-C448-1EECD1BAC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5CF97-923C-2E9C-C4FE-B50D9ADC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64B7C-E214-A712-BBCA-68CD4915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1C12-8FB5-DB61-29EC-EA9C7DAE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02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8165-47A1-61F4-EF60-33E9561F3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2C2B0-2B80-3683-BADF-B2FB08A3F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C6DD2-F340-3BE7-3D58-BA8B484D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45404-3632-0049-BB4B-F3BAAA2C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FF6F4-3C7B-A6AF-DE8C-D8545F0F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94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3587-DE43-7F4D-50FB-F0993B48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4D41-3850-DB51-E0A9-DB5ACB56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8D86-C96A-F779-EC5D-0ACA71F4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E940E-E13C-8159-6F45-B4DAA613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77784-D4D4-2232-B281-26573015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836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FE86-519F-7920-8830-35A6374E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C0A54-22E1-56E4-E337-76057B63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7BFB4-B577-7F9C-5ECA-A1E5EF17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F54F0-5E6E-3702-AAA3-6A17470B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6EFD-105D-4A0F-2A1F-141DC69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312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4BB1-C7DC-AE5A-6CFA-4E1E29D2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8A20F-7C5D-FA92-0356-F181B5012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4FD09-1DE5-EDA1-14BC-BF52B3B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7048B-5BA4-A0B8-D370-AFAFA317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F77BC-9BF6-4DA7-235C-F9D2581F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72C2-83BE-E99A-C874-EB8243EE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398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4993-A33F-E05B-7171-90491A56F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D7E07-0C5B-3FE3-8565-632E69B8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04098-49BA-AA3B-DC05-93E620EF6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DB63D-0474-79A2-33EB-E5944AE9E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50436-539D-C36F-58DA-C7C5A65FC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A24DC-EB6A-AFE7-3E35-7371F9CB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36390-6245-123D-38B5-279C4283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FFD31-E7BA-6036-A59C-F8EAB243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396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906-8E7D-37A3-567F-8B71C40F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E7BF2-BB36-3818-2E1D-769DF48C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C3F11-7D55-E922-AAAB-3C7F0A5C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FB1AF-A2B5-5804-C099-027766D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962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906-8E7D-37A3-567F-8B71C40F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E7BF2-BB36-3818-2E1D-769DF48C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C3F11-7D55-E922-AAAB-3C7F0A5C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FB1AF-A2B5-5804-C099-027766D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25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3587-DE43-7F4D-50FB-F0993B48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4D41-3850-DB51-E0A9-DB5ACB56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8D86-C96A-F779-EC5D-0ACA71F4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E940E-E13C-8159-6F45-B4DAA613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77784-D4D4-2232-B281-26573015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945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D324E-B568-F03A-378D-833E848E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DCA6B-AD5A-832B-7540-FA0D3EEA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2B819-2209-859C-77DC-4E85BB9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981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9F34-E30B-CCBC-E345-50341942B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2567-B294-34C3-D58C-87E9780D8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2641D-4E2E-9371-9AE5-4CF7191ED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47D8D-1EC7-7AE8-3BF1-2F52A978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42650-D35A-B635-3EDB-03C9F057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8B136-E2C0-310E-0E8B-910E0B43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1857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C24D-2CBC-4F6E-5A4A-F9E213652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F6BCF-1019-7391-997A-70751C383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CE5A4-664E-8163-AA87-CF9C95D35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40333-03C2-A871-B7C6-8C1F3117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96207-E88C-B593-24DE-4977AEF1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0F0A8-4810-5CC2-A945-416F6921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299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E8FB-8FEC-7E42-A46A-A5C3594F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2DB4F-4A48-6B90-1593-381883B77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9AA0C-BF7D-E9F7-BB20-1580073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E3EF-C6BB-252B-1B7D-6CCC7270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D4BAA-6845-23C5-F868-1444E634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811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8FBBF-6A08-8644-3778-BCB934CA2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00E28-F3C8-1444-C448-1EECD1BAC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5CF97-923C-2E9C-C4FE-B50D9ADC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64B7C-E214-A712-BBCA-68CD4915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1C12-8FB5-DB61-29EC-EA9C7DAE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28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FE86-519F-7920-8830-35A6374E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C0A54-22E1-56E4-E337-76057B63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7BFB4-B577-7F9C-5ECA-A1E5EF17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F54F0-5E6E-3702-AAA3-6A17470B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6EFD-105D-4A0F-2A1F-141DC69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54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4BB1-C7DC-AE5A-6CFA-4E1E29D2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8A20F-7C5D-FA92-0356-F181B5012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4FD09-1DE5-EDA1-14BC-BF52B3B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7048B-5BA4-A0B8-D370-AFAFA317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F77BC-9BF6-4DA7-235C-F9D2581F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72C2-83BE-E99A-C874-EB8243EE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58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4993-A33F-E05B-7171-90491A56F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D7E07-0C5B-3FE3-8565-632E69B8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04098-49BA-AA3B-DC05-93E620EF6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DB63D-0474-79A2-33EB-E5944AE9E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50436-539D-C36F-58DA-C7C5A65FC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A24DC-EB6A-AFE7-3E35-7371F9CB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36390-6245-123D-38B5-279C4283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FFD31-E7BA-6036-A59C-F8EAB243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94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906-8E7D-37A3-567F-8B71C40F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E7BF2-BB36-3818-2E1D-769DF48C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C3F11-7D55-E922-AAAB-3C7F0A5C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FB1AF-A2B5-5804-C099-027766D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920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906-8E7D-37A3-567F-8B71C40F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E7BF2-BB36-3818-2E1D-769DF48C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C3F11-7D55-E922-AAAB-3C7F0A5C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FB1AF-A2B5-5804-C099-027766D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20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D324E-B568-F03A-378D-833E848E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DCA6B-AD5A-832B-7540-FA0D3EEA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2B819-2209-859C-77DC-4E85BB9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76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9F34-E30B-CCBC-E345-50341942B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2567-B294-34C3-D58C-87E9780D8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2641D-4E2E-9371-9AE5-4CF7191ED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47D8D-1EC7-7AE8-3BF1-2F52A978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42650-D35A-B635-3EDB-03C9F057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8B136-E2C0-310E-0E8B-910E0B43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45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44BDB-B4D3-10B4-6901-37EB1D51B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AD367-C062-D421-6B7C-C35C6737C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39FCE-9355-C6FB-B24D-DA7D43BDC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C3E30-CB7F-D79B-5BA7-3AEFA004B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49173-0F46-DDF5-B72D-396185EAE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78E154-9ED3-EECE-E6D4-E82C915CB1E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17"/>
            <a:ext cx="12192000" cy="132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44BDB-B4D3-10B4-6901-37EB1D51B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351" y="386146"/>
            <a:ext cx="98508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AD367-C062-D421-6B7C-C35C6737C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1959" y="1944414"/>
            <a:ext cx="9869214" cy="4056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39FCE-9355-C6FB-B24D-DA7D43BDC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4510" y="6369269"/>
            <a:ext cx="2046890" cy="352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C7B7-8F74-4C7E-A116-BD31CF2230A4}" type="datetimeFigureOut">
              <a:rPr lang="en-CA" smtClean="0"/>
              <a:t>2023-03-25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C3E30-CB7F-D79B-5BA7-3AEFA004B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49173-0F46-DDF5-B72D-396185EAE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C455-AF76-4A70-A4E2-BAC0D0CED3F4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E0F4AF22-7D91-36CF-6627-AD5CAE48F44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88" y="0"/>
            <a:ext cx="14386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8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FF5A0-0FD4-5D7F-ACA7-2CBCE55F6D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Raising Capital</a:t>
            </a:r>
            <a:endParaRPr lang="en-CA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07BD6-2342-7FBB-5674-D697ECD78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95562"/>
          </a:xfrm>
        </p:spPr>
        <p:txBody>
          <a:bodyPr/>
          <a:lstStyle/>
          <a:p>
            <a:r>
              <a:rPr lang="en-US" dirty="0"/>
              <a:t>Moderator: Jonathan Black</a:t>
            </a:r>
          </a:p>
          <a:p>
            <a:r>
              <a:rPr lang="en-US" u="sng" dirty="0"/>
              <a:t>Panelists</a:t>
            </a:r>
          </a:p>
          <a:p>
            <a:r>
              <a:rPr lang="en-US" dirty="0"/>
              <a:t>	Nathan Stooke : Wisper Internet</a:t>
            </a:r>
          </a:p>
          <a:p>
            <a:r>
              <a:rPr lang="en-US" dirty="0"/>
              <a:t>Hank Wall : Valley Fiber</a:t>
            </a:r>
          </a:p>
          <a:p>
            <a:r>
              <a:rPr lang="en-US" dirty="0"/>
              <a:t>Birket Foster : Storm Internet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759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8497B-380C-697A-7F86-B46CFEE6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2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</a:rPr>
              <a:t>Outline</a:t>
            </a:r>
            <a:endParaRPr lang="en-CA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2F55B-3A30-5B33-5F99-315D3CC48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9466"/>
            <a:ext cx="10515600" cy="46981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Financial Definitions</a:t>
            </a:r>
          </a:p>
          <a:p>
            <a:r>
              <a:rPr lang="en-US" dirty="0"/>
              <a:t>Story:</a:t>
            </a:r>
            <a:endParaRPr lang="en-US" sz="2600" dirty="0"/>
          </a:p>
          <a:p>
            <a:pPr lvl="1"/>
            <a:r>
              <a:rPr lang="en-US" sz="2600" dirty="0"/>
              <a:t>How did you start?</a:t>
            </a:r>
          </a:p>
          <a:p>
            <a:pPr lvl="1"/>
            <a:r>
              <a:rPr lang="en-US" sz="2600" dirty="0"/>
              <a:t>When / why / How often have you raised capital?</a:t>
            </a:r>
          </a:p>
          <a:p>
            <a:pPr lvl="1"/>
            <a:r>
              <a:rPr lang="en-US" sz="2600" dirty="0"/>
              <a:t>What kind of capital?  Where did you get it?</a:t>
            </a:r>
            <a:endParaRPr lang="en-US" dirty="0"/>
          </a:p>
          <a:p>
            <a:pPr lvl="1"/>
            <a:r>
              <a:rPr lang="en-US" sz="2600" dirty="0"/>
              <a:t>How long was the process, what was involved?</a:t>
            </a:r>
          </a:p>
          <a:p>
            <a:pPr lvl="1"/>
            <a:r>
              <a:rPr lang="en-US" sz="2600" dirty="0"/>
              <a:t>Did you have an advisor / guide?</a:t>
            </a:r>
          </a:p>
          <a:p>
            <a:endParaRPr lang="en-US" dirty="0"/>
          </a:p>
          <a:p>
            <a:r>
              <a:rPr lang="en-US" dirty="0"/>
              <a:t>Advice:</a:t>
            </a:r>
          </a:p>
          <a:p>
            <a:pPr lvl="1"/>
            <a:r>
              <a:rPr lang="en-CA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wish you had known or done before raising capital? / What would you do differently?</a:t>
            </a:r>
            <a:endParaRPr lang="en-US" sz="2600" dirty="0"/>
          </a:p>
          <a:p>
            <a:endParaRPr lang="en-US" dirty="0"/>
          </a:p>
          <a:p>
            <a:r>
              <a:rPr lang="en-US" dirty="0"/>
              <a:t>Q&amp;A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588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244C-8045-3D68-A70F-5C1535E3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/>
              <a:t>Financial Definitions</a:t>
            </a:r>
            <a:endParaRPr lang="en-CA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18F8-F81D-CAE1-FCB4-C881CC2C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59" y="1636889"/>
            <a:ext cx="9869214" cy="43645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need $</a:t>
            </a:r>
          </a:p>
          <a:p>
            <a:pPr lvl="1"/>
            <a:r>
              <a:rPr lang="en-US" dirty="0"/>
              <a:t>regular expenses, seasonal payroll, equipment upgrades, network expansion, buy out, acquisition</a:t>
            </a:r>
          </a:p>
          <a:p>
            <a:pPr lvl="1"/>
            <a:r>
              <a:rPr lang="en-US" dirty="0"/>
              <a:t>Match the capital term to the financial need</a:t>
            </a:r>
          </a:p>
          <a:p>
            <a:pPr lvl="2"/>
            <a:r>
              <a:rPr lang="en-US" dirty="0"/>
              <a:t>Short Term needs = short term $$; Investment = longer term $$</a:t>
            </a:r>
          </a:p>
          <a:p>
            <a:pPr lvl="2"/>
            <a:r>
              <a:rPr lang="en-US" dirty="0"/>
              <a:t>Sources:</a:t>
            </a:r>
          </a:p>
          <a:p>
            <a:pPr lvl="3"/>
            <a:r>
              <a:rPr lang="en-US" dirty="0"/>
              <a:t>Friends &amp; Family, Management, Staff, Government grants &amp; matching (all levels)</a:t>
            </a:r>
          </a:p>
          <a:p>
            <a:pPr lvl="3"/>
            <a:r>
              <a:rPr lang="en-US" dirty="0"/>
              <a:t>Banks, BDC, Local Economic Development</a:t>
            </a:r>
          </a:p>
          <a:p>
            <a:pPr lvl="3"/>
            <a:endParaRPr lang="en-US" dirty="0"/>
          </a:p>
          <a:p>
            <a:r>
              <a:rPr lang="en-US" dirty="0"/>
              <a:t>Debt:</a:t>
            </a:r>
          </a:p>
          <a:p>
            <a:pPr lvl="1"/>
            <a:r>
              <a:rPr lang="en-US" dirty="0"/>
              <a:t>Secured / Senior</a:t>
            </a:r>
          </a:p>
          <a:p>
            <a:pPr lvl="1"/>
            <a:r>
              <a:rPr lang="en-US" dirty="0"/>
              <a:t>Secured / Subordinated (Sub-Debt)</a:t>
            </a:r>
          </a:p>
          <a:p>
            <a:pPr lvl="1"/>
            <a:r>
              <a:rPr lang="en-US" dirty="0"/>
              <a:t>Unsecured</a:t>
            </a:r>
          </a:p>
          <a:p>
            <a:pPr lvl="1"/>
            <a:r>
              <a:rPr lang="en-US" dirty="0"/>
              <a:t>Interest Rate / Term / Flexible Repayment / Balloon Payments / CASH SWEEP!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28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244C-8045-3D68-A70F-5C1535E3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/>
              <a:t>Financial Definitions</a:t>
            </a:r>
            <a:endParaRPr lang="en-CA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18F8-F81D-CAE1-FCB4-C881CC2C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59" y="1636889"/>
            <a:ext cx="9869214" cy="49132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Equity Types (by Legal Structure)</a:t>
            </a:r>
          </a:p>
          <a:p>
            <a:pPr lvl="1"/>
            <a:r>
              <a:rPr lang="en-US" dirty="0"/>
              <a:t>Preferred Shares</a:t>
            </a:r>
          </a:p>
          <a:p>
            <a:pPr lvl="1"/>
            <a:r>
              <a:rPr lang="en-US" dirty="0"/>
              <a:t>Common Shares</a:t>
            </a:r>
          </a:p>
          <a:p>
            <a:r>
              <a:rPr lang="en-US" dirty="0"/>
              <a:t>Equity Types (by Company Stage &amp; Potential)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NOTE: Professional Equity investors firms may want MGMT to buy in!</a:t>
            </a:r>
          </a:p>
          <a:p>
            <a:r>
              <a:rPr lang="en-US" dirty="0"/>
              <a:t>Tools: The more professional the investor, the more tools you’ll need</a:t>
            </a:r>
          </a:p>
          <a:p>
            <a:pPr lvl="1"/>
            <a:r>
              <a:rPr lang="en-US" dirty="0"/>
              <a:t>1 Page Overview – Pitch Deck – Business Plan – Forecast – 3</a:t>
            </a:r>
            <a:r>
              <a:rPr lang="en-US" baseline="30000" dirty="0"/>
              <a:t>rd</a:t>
            </a:r>
            <a:r>
              <a:rPr lang="en-US" dirty="0"/>
              <a:t> party prepared financials - Business Plan</a:t>
            </a:r>
          </a:p>
          <a:p>
            <a:pPr lvl="2"/>
            <a:endParaRPr lang="en-US" dirty="0"/>
          </a:p>
          <a:p>
            <a:r>
              <a:rPr lang="en-US" dirty="0"/>
              <a:t>Hint: </a:t>
            </a:r>
            <a:r>
              <a:rPr lang="en-US" dirty="0">
                <a:hlinkClick r:id="rId2"/>
              </a:rPr>
              <a:t>www.investopedia.com</a:t>
            </a:r>
            <a:r>
              <a:rPr lang="en-US" dirty="0"/>
              <a:t> is your friend</a:t>
            </a:r>
          </a:p>
          <a:p>
            <a:endParaRPr lang="en-US" dirty="0"/>
          </a:p>
          <a:p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54B60C-657E-5E8B-57E1-34C40B6C2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196885"/>
              </p:ext>
            </p:extLst>
          </p:nvPr>
        </p:nvGraphicFramePr>
        <p:xfrm>
          <a:off x="2162627" y="2763065"/>
          <a:ext cx="9183396" cy="189992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88277">
                  <a:extLst>
                    <a:ext uri="{9D8B030D-6E8A-4147-A177-3AD203B41FA5}">
                      <a16:colId xmlns:a16="http://schemas.microsoft.com/office/drawing/2014/main" val="3524412906"/>
                    </a:ext>
                  </a:extLst>
                </a:gridCol>
                <a:gridCol w="1604866">
                  <a:extLst>
                    <a:ext uri="{9D8B030D-6E8A-4147-A177-3AD203B41FA5}">
                      <a16:colId xmlns:a16="http://schemas.microsoft.com/office/drawing/2014/main" val="1426881067"/>
                    </a:ext>
                  </a:extLst>
                </a:gridCol>
                <a:gridCol w="1035698">
                  <a:extLst>
                    <a:ext uri="{9D8B030D-6E8A-4147-A177-3AD203B41FA5}">
                      <a16:colId xmlns:a16="http://schemas.microsoft.com/office/drawing/2014/main" val="376296023"/>
                    </a:ext>
                  </a:extLst>
                </a:gridCol>
                <a:gridCol w="4954555">
                  <a:extLst>
                    <a:ext uri="{9D8B030D-6E8A-4147-A177-3AD203B41FA5}">
                      <a16:colId xmlns:a16="http://schemas.microsoft.com/office/drawing/2014/main" val="1061103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 Stage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Possible Returns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Sources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16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Seed Capital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Pre-revenue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100x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Friends &amp; Family, Angel Investors, Management / Staff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04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Venture Capital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Initial Revenue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10x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VC Firms, Banks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3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Private Equity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Established, Growing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5x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 Firms, Banks, Community Development Groups 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91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17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244C-8045-3D68-A70F-5C1535E3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/>
              <a:t>Experience Talks</a:t>
            </a:r>
            <a:endParaRPr lang="en-CA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18F8-F81D-CAE1-FCB4-C881CC2C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59" y="1636889"/>
            <a:ext cx="9869214" cy="4364519"/>
          </a:xfrm>
        </p:spPr>
        <p:txBody>
          <a:bodyPr>
            <a:normAutofit/>
          </a:bodyPr>
          <a:lstStyle/>
          <a:p>
            <a:r>
              <a:rPr lang="en-US" dirty="0"/>
              <a:t>Story:</a:t>
            </a:r>
            <a:endParaRPr lang="en-US" sz="2600" dirty="0"/>
          </a:p>
          <a:p>
            <a:pPr lvl="1"/>
            <a:r>
              <a:rPr lang="en-US" sz="2600" dirty="0"/>
              <a:t>How did you start?</a:t>
            </a:r>
          </a:p>
          <a:p>
            <a:pPr lvl="1"/>
            <a:r>
              <a:rPr lang="en-US" sz="2600" dirty="0"/>
              <a:t>When / why / How often have you raised capital?</a:t>
            </a:r>
          </a:p>
          <a:p>
            <a:pPr lvl="1"/>
            <a:r>
              <a:rPr lang="en-US" sz="2600" dirty="0"/>
              <a:t>What kind of capital?  Where did you get it?</a:t>
            </a:r>
            <a:endParaRPr lang="en-US" dirty="0"/>
          </a:p>
          <a:p>
            <a:pPr lvl="1"/>
            <a:r>
              <a:rPr lang="en-US" sz="2600" dirty="0"/>
              <a:t>How long was the process, what was involved?</a:t>
            </a:r>
          </a:p>
          <a:p>
            <a:pPr lvl="1"/>
            <a:r>
              <a:rPr lang="en-US" sz="2600" dirty="0"/>
              <a:t>Did you have an advisor / guide?</a:t>
            </a:r>
          </a:p>
        </p:txBody>
      </p:sp>
    </p:spTree>
    <p:extLst>
      <p:ext uri="{BB962C8B-B14F-4D97-AF65-F5344CB8AC3E}">
        <p14:creationId xmlns:p14="http://schemas.microsoft.com/office/powerpoint/2010/main" val="54636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244C-8045-3D68-A70F-5C1535E3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/>
              <a:t>Experience Talks</a:t>
            </a:r>
            <a:endParaRPr lang="en-CA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18F8-F81D-CAE1-FCB4-C881CC2C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59" y="1636889"/>
            <a:ext cx="9869214" cy="4364519"/>
          </a:xfrm>
        </p:spPr>
        <p:txBody>
          <a:bodyPr>
            <a:normAutofit/>
          </a:bodyPr>
          <a:lstStyle/>
          <a:p>
            <a:r>
              <a:rPr lang="en-US" dirty="0"/>
              <a:t>Advice:</a:t>
            </a:r>
          </a:p>
          <a:p>
            <a:pPr lvl="1"/>
            <a:r>
              <a:rPr lang="en-CA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wish you had known or done before raising capital? / What would you do differently?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74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244C-8045-3D68-A70F-5C1535E3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/>
              <a:t>Experience Responds</a:t>
            </a:r>
            <a:endParaRPr lang="en-CA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18F8-F81D-CAE1-FCB4-C881CC2C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59" y="1636889"/>
            <a:ext cx="9869214" cy="4364519"/>
          </a:xfrm>
        </p:spPr>
        <p:txBody>
          <a:bodyPr>
            <a:normAutofit/>
          </a:bodyPr>
          <a:lstStyle/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 algn="ctr">
              <a:buNone/>
            </a:pPr>
            <a:r>
              <a:rPr lang="en-US" sz="11500" dirty="0"/>
              <a:t>Q&amp;A</a:t>
            </a:r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282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A2B2681E028443B70E74D38FDA08A5" ma:contentTypeVersion="12" ma:contentTypeDescription="Create a new document." ma:contentTypeScope="" ma:versionID="466cb6252705c35e55ba6eb8e724e7ab">
  <xsd:schema xmlns:xsd="http://www.w3.org/2001/XMLSchema" xmlns:xs="http://www.w3.org/2001/XMLSchema" xmlns:p="http://schemas.microsoft.com/office/2006/metadata/properties" xmlns:ns2="579b4d35-4197-4f6b-973d-5ac7e1ccc891" xmlns:ns3="1cfa4210-06b1-42f0-901b-ed2fba0e49fe" targetNamespace="http://schemas.microsoft.com/office/2006/metadata/properties" ma:root="true" ma:fieldsID="88a1864647f5c8fcccb09a62962ce577" ns2:_="" ns3:_="">
    <xsd:import namespace="579b4d35-4197-4f6b-973d-5ac7e1ccc891"/>
    <xsd:import namespace="1cfa4210-06b1-42f0-901b-ed2fba0e49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b4d35-4197-4f6b-973d-5ac7e1ccc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9a47a9f-b904-4d9d-a1d4-6ddc241ccf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a4210-06b1-42f0-901b-ed2fba0e49f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6bbe7dd-0402-4567-b8a7-d573205c3438}" ma:internalName="TaxCatchAll" ma:showField="CatchAllData" ma:web="1cfa4210-06b1-42f0-901b-ed2fba0e49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b4d35-4197-4f6b-973d-5ac7e1ccc891">
      <Terms xmlns="http://schemas.microsoft.com/office/infopath/2007/PartnerControls"/>
    </lcf76f155ced4ddcb4097134ff3c332f>
    <TaxCatchAll xmlns="1cfa4210-06b1-42f0-901b-ed2fba0e49fe" xsi:nil="true"/>
  </documentManagement>
</p:properties>
</file>

<file path=customXml/itemProps1.xml><?xml version="1.0" encoding="utf-8"?>
<ds:datastoreItem xmlns:ds="http://schemas.openxmlformats.org/officeDocument/2006/customXml" ds:itemID="{6C5166E6-3DB6-4B30-B85E-2E68870558E0}"/>
</file>

<file path=customXml/itemProps2.xml><?xml version="1.0" encoding="utf-8"?>
<ds:datastoreItem xmlns:ds="http://schemas.openxmlformats.org/officeDocument/2006/customXml" ds:itemID="{698E9734-DA37-45C1-BF2D-8AEBC66C2BC1}"/>
</file>

<file path=customXml/itemProps3.xml><?xml version="1.0" encoding="utf-8"?>
<ds:datastoreItem xmlns:ds="http://schemas.openxmlformats.org/officeDocument/2006/customXml" ds:itemID="{DEE6047C-7BCB-4675-9929-EE1D705EF611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388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Raising Capital</vt:lpstr>
      <vt:lpstr>Outline</vt:lpstr>
      <vt:lpstr>Financial Definitions</vt:lpstr>
      <vt:lpstr>Financial Definitions</vt:lpstr>
      <vt:lpstr>Experience Talks</vt:lpstr>
      <vt:lpstr>Experience Talks</vt:lpstr>
      <vt:lpstr>Experience Responds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Capital</dc:title>
  <dc:creator>Jonathan Black</dc:creator>
  <cp:lastModifiedBy>Jonathan Black</cp:lastModifiedBy>
  <cp:revision>9</cp:revision>
  <dcterms:created xsi:type="dcterms:W3CDTF">2023-03-26T01:25:10Z</dcterms:created>
  <dcterms:modified xsi:type="dcterms:W3CDTF">2023-03-26T02:28:13Z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0x01010012A2B2681E028443B70E74D38FDA08A5</vt:lpwstr>
  </property>
</Properties>
</file>